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5" autoAdjust="0"/>
    <p:restoredTop sz="94660"/>
  </p:normalViewPr>
  <p:slideViewPr>
    <p:cSldViewPr snapToGrid="0">
      <p:cViewPr>
        <p:scale>
          <a:sx n="68" d="100"/>
          <a:sy n="68" d="100"/>
        </p:scale>
        <p:origin x="69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E8C8CD5-E42E-40DC-B151-9DC21F96DDE5}" type="datetimeFigureOut">
              <a:rPr lang="en-US" smtClean="0"/>
              <a:t>24/5/2020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7DF1DA8-5C21-4916-93AE-88002BEE050B}" type="slidenum">
              <a:rPr lang="en-US" smtClean="0"/>
              <a:t>‹#›</a:t>
            </a:fld>
            <a:endParaRPr lang="en-US"/>
          </a:p>
        </p:txBody>
      </p:sp>
    </p:spTree>
    <p:extLst>
      <p:ext uri="{BB962C8B-B14F-4D97-AF65-F5344CB8AC3E}">
        <p14:creationId xmlns:p14="http://schemas.microsoft.com/office/powerpoint/2010/main" val="3477333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8C8CD5-E42E-40DC-B151-9DC21F96DDE5}" type="datetimeFigureOut">
              <a:rPr lang="en-US" smtClean="0"/>
              <a:t>24/5/2020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7DF1DA8-5C21-4916-93AE-88002BEE050B}" type="slidenum">
              <a:rPr lang="en-US" smtClean="0"/>
              <a:t>‹#›</a:t>
            </a:fld>
            <a:endParaRPr lang="en-US"/>
          </a:p>
        </p:txBody>
      </p:sp>
    </p:spTree>
    <p:extLst>
      <p:ext uri="{BB962C8B-B14F-4D97-AF65-F5344CB8AC3E}">
        <p14:creationId xmlns:p14="http://schemas.microsoft.com/office/powerpoint/2010/main" val="3443975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8C8CD5-E42E-40DC-B151-9DC21F96DDE5}" type="datetimeFigureOut">
              <a:rPr lang="en-US" smtClean="0"/>
              <a:t>24/5/2020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7DF1DA8-5C21-4916-93AE-88002BEE050B}"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99794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E8C8CD5-E42E-40DC-B151-9DC21F96DDE5}" type="datetimeFigureOut">
              <a:rPr lang="en-US" smtClean="0"/>
              <a:t>24/5/2020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7DF1DA8-5C21-4916-93AE-88002BEE050B}" type="slidenum">
              <a:rPr lang="en-US" smtClean="0"/>
              <a:t>‹#›</a:t>
            </a:fld>
            <a:endParaRPr lang="en-US"/>
          </a:p>
        </p:txBody>
      </p:sp>
    </p:spTree>
    <p:extLst>
      <p:ext uri="{BB962C8B-B14F-4D97-AF65-F5344CB8AC3E}">
        <p14:creationId xmlns:p14="http://schemas.microsoft.com/office/powerpoint/2010/main" val="3333467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E8C8CD5-E42E-40DC-B151-9DC21F96DDE5}" type="datetimeFigureOut">
              <a:rPr lang="en-US" smtClean="0"/>
              <a:t>24/5/2020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7DF1DA8-5C21-4916-93AE-88002BEE050B}"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69412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E8C8CD5-E42E-40DC-B151-9DC21F96DDE5}" type="datetimeFigureOut">
              <a:rPr lang="en-US" smtClean="0"/>
              <a:t>24/5/2020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7DF1DA8-5C21-4916-93AE-88002BEE050B}" type="slidenum">
              <a:rPr lang="en-US" smtClean="0"/>
              <a:t>‹#›</a:t>
            </a:fld>
            <a:endParaRPr lang="en-US"/>
          </a:p>
        </p:txBody>
      </p:sp>
    </p:spTree>
    <p:extLst>
      <p:ext uri="{BB962C8B-B14F-4D97-AF65-F5344CB8AC3E}">
        <p14:creationId xmlns:p14="http://schemas.microsoft.com/office/powerpoint/2010/main" val="2465120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8C8CD5-E42E-40DC-B151-9DC21F96DDE5}" type="datetimeFigureOut">
              <a:rPr lang="en-US" smtClean="0"/>
              <a:t>24/5/2020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7DF1DA8-5C21-4916-93AE-88002BEE050B}" type="slidenum">
              <a:rPr lang="en-US" smtClean="0"/>
              <a:t>‹#›</a:t>
            </a:fld>
            <a:endParaRPr lang="en-US"/>
          </a:p>
        </p:txBody>
      </p:sp>
    </p:spTree>
    <p:extLst>
      <p:ext uri="{BB962C8B-B14F-4D97-AF65-F5344CB8AC3E}">
        <p14:creationId xmlns:p14="http://schemas.microsoft.com/office/powerpoint/2010/main" val="4422315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8C8CD5-E42E-40DC-B151-9DC21F96DDE5}" type="datetimeFigureOut">
              <a:rPr lang="en-US" smtClean="0"/>
              <a:t>24/5/2020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7DF1DA8-5C21-4916-93AE-88002BEE050B}" type="slidenum">
              <a:rPr lang="en-US" smtClean="0"/>
              <a:t>‹#›</a:t>
            </a:fld>
            <a:endParaRPr lang="en-US"/>
          </a:p>
        </p:txBody>
      </p:sp>
    </p:spTree>
    <p:extLst>
      <p:ext uri="{BB962C8B-B14F-4D97-AF65-F5344CB8AC3E}">
        <p14:creationId xmlns:p14="http://schemas.microsoft.com/office/powerpoint/2010/main" val="664184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8C8CD5-E42E-40DC-B151-9DC21F96DDE5}" type="datetimeFigureOut">
              <a:rPr lang="en-US" smtClean="0"/>
              <a:t>24/5/2020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7DF1DA8-5C21-4916-93AE-88002BEE050B}" type="slidenum">
              <a:rPr lang="en-US" smtClean="0"/>
              <a:t>‹#›</a:t>
            </a:fld>
            <a:endParaRPr lang="en-US"/>
          </a:p>
        </p:txBody>
      </p:sp>
    </p:spTree>
    <p:extLst>
      <p:ext uri="{BB962C8B-B14F-4D97-AF65-F5344CB8AC3E}">
        <p14:creationId xmlns:p14="http://schemas.microsoft.com/office/powerpoint/2010/main" val="1141482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8C8CD5-E42E-40DC-B151-9DC21F96DDE5}" type="datetimeFigureOut">
              <a:rPr lang="en-US" smtClean="0"/>
              <a:t>24/5/2020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7DF1DA8-5C21-4916-93AE-88002BEE050B}" type="slidenum">
              <a:rPr lang="en-US" smtClean="0"/>
              <a:t>‹#›</a:t>
            </a:fld>
            <a:endParaRPr lang="en-US"/>
          </a:p>
        </p:txBody>
      </p:sp>
    </p:spTree>
    <p:extLst>
      <p:ext uri="{BB962C8B-B14F-4D97-AF65-F5344CB8AC3E}">
        <p14:creationId xmlns:p14="http://schemas.microsoft.com/office/powerpoint/2010/main" val="1987451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E8C8CD5-E42E-40DC-B151-9DC21F96DDE5}" type="datetimeFigureOut">
              <a:rPr lang="en-US" smtClean="0"/>
              <a:t>24/5/2020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7DF1DA8-5C21-4916-93AE-88002BEE050B}" type="slidenum">
              <a:rPr lang="en-US" smtClean="0"/>
              <a:t>‹#›</a:t>
            </a:fld>
            <a:endParaRPr lang="en-US"/>
          </a:p>
        </p:txBody>
      </p:sp>
    </p:spTree>
    <p:extLst>
      <p:ext uri="{BB962C8B-B14F-4D97-AF65-F5344CB8AC3E}">
        <p14:creationId xmlns:p14="http://schemas.microsoft.com/office/powerpoint/2010/main" val="1983489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E8C8CD5-E42E-40DC-B151-9DC21F96DDE5}" type="datetimeFigureOut">
              <a:rPr lang="en-US" smtClean="0"/>
              <a:t>24/5/2020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7DF1DA8-5C21-4916-93AE-88002BEE050B}" type="slidenum">
              <a:rPr lang="en-US" smtClean="0"/>
              <a:t>‹#›</a:t>
            </a:fld>
            <a:endParaRPr lang="en-US"/>
          </a:p>
        </p:txBody>
      </p:sp>
    </p:spTree>
    <p:extLst>
      <p:ext uri="{BB962C8B-B14F-4D97-AF65-F5344CB8AC3E}">
        <p14:creationId xmlns:p14="http://schemas.microsoft.com/office/powerpoint/2010/main" val="3184432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E8C8CD5-E42E-40DC-B151-9DC21F96DDE5}" type="datetimeFigureOut">
              <a:rPr lang="en-US" smtClean="0"/>
              <a:t>24/5/2020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7DF1DA8-5C21-4916-93AE-88002BEE050B}" type="slidenum">
              <a:rPr lang="en-US" smtClean="0"/>
              <a:t>‹#›</a:t>
            </a:fld>
            <a:endParaRPr lang="en-US"/>
          </a:p>
        </p:txBody>
      </p:sp>
    </p:spTree>
    <p:extLst>
      <p:ext uri="{BB962C8B-B14F-4D97-AF65-F5344CB8AC3E}">
        <p14:creationId xmlns:p14="http://schemas.microsoft.com/office/powerpoint/2010/main" val="180579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8C8CD5-E42E-40DC-B151-9DC21F96DDE5}" type="datetimeFigureOut">
              <a:rPr lang="en-US" smtClean="0"/>
              <a:t>24/5/2020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7DF1DA8-5C21-4916-93AE-88002BEE050B}" type="slidenum">
              <a:rPr lang="en-US" smtClean="0"/>
              <a:t>‹#›</a:t>
            </a:fld>
            <a:endParaRPr lang="en-US"/>
          </a:p>
        </p:txBody>
      </p:sp>
    </p:spTree>
    <p:extLst>
      <p:ext uri="{BB962C8B-B14F-4D97-AF65-F5344CB8AC3E}">
        <p14:creationId xmlns:p14="http://schemas.microsoft.com/office/powerpoint/2010/main" val="221335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8C8CD5-E42E-40DC-B151-9DC21F96DDE5}" type="datetimeFigureOut">
              <a:rPr lang="en-US" smtClean="0"/>
              <a:t>24/5/2020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7DF1DA8-5C21-4916-93AE-88002BEE050B}" type="slidenum">
              <a:rPr lang="en-US" smtClean="0"/>
              <a:t>‹#›</a:t>
            </a:fld>
            <a:endParaRPr lang="en-US"/>
          </a:p>
        </p:txBody>
      </p:sp>
    </p:spTree>
    <p:extLst>
      <p:ext uri="{BB962C8B-B14F-4D97-AF65-F5344CB8AC3E}">
        <p14:creationId xmlns:p14="http://schemas.microsoft.com/office/powerpoint/2010/main" val="3512490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8C8CD5-E42E-40DC-B151-9DC21F96DDE5}" type="datetimeFigureOut">
              <a:rPr lang="en-US" smtClean="0"/>
              <a:t>24/5/2020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7DF1DA8-5C21-4916-93AE-88002BEE050B}" type="slidenum">
              <a:rPr lang="en-US" smtClean="0"/>
              <a:t>‹#›</a:t>
            </a:fld>
            <a:endParaRPr lang="en-US"/>
          </a:p>
        </p:txBody>
      </p:sp>
    </p:spTree>
    <p:extLst>
      <p:ext uri="{BB962C8B-B14F-4D97-AF65-F5344CB8AC3E}">
        <p14:creationId xmlns:p14="http://schemas.microsoft.com/office/powerpoint/2010/main" val="2232530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E8C8CD5-E42E-40DC-B151-9DC21F96DDE5}" type="datetimeFigureOut">
              <a:rPr lang="en-US" smtClean="0"/>
              <a:t>24/5/2020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7DF1DA8-5C21-4916-93AE-88002BEE050B}" type="slidenum">
              <a:rPr lang="en-US" smtClean="0"/>
              <a:t>‹#›</a:t>
            </a:fld>
            <a:endParaRPr lang="en-US"/>
          </a:p>
        </p:txBody>
      </p:sp>
    </p:spTree>
    <p:extLst>
      <p:ext uri="{BB962C8B-B14F-4D97-AF65-F5344CB8AC3E}">
        <p14:creationId xmlns:p14="http://schemas.microsoft.com/office/powerpoint/2010/main" val="35549249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Holy_Spirit_(Christian_denominational_variations)#Non-Trinitarian_views" TargetMode="External"/><Relationship Id="rId13" Type="http://schemas.openxmlformats.org/officeDocument/2006/relationships/hyperlink" Target="https://en.wikipedia.org/wiki/Elohim" TargetMode="External"/><Relationship Id="rId3" Type="http://schemas.openxmlformats.org/officeDocument/2006/relationships/hyperlink" Target="https://en.wikipedia.org/wiki/Trinity" TargetMode="External"/><Relationship Id="rId7" Type="http://schemas.openxmlformats.org/officeDocument/2006/relationships/hyperlink" Target="https://en.wikipedia.org/wiki/Nontrinitarianism" TargetMode="External"/><Relationship Id="rId12" Type="http://schemas.openxmlformats.org/officeDocument/2006/relationships/hyperlink" Target="https://en.wikipedia.org/wiki/Holy_Spirit_in_Judaism" TargetMode="External"/><Relationship Id="rId2" Type="http://schemas.openxmlformats.org/officeDocument/2006/relationships/hyperlink" Target="https://en.wikipedia.org/wiki/Christian_denomination" TargetMode="External"/><Relationship Id="rId1" Type="http://schemas.openxmlformats.org/officeDocument/2006/relationships/slideLayout" Target="../slideLayouts/slideLayout2.xml"/><Relationship Id="rId6" Type="http://schemas.openxmlformats.org/officeDocument/2006/relationships/hyperlink" Target="https://en.wikipedia.org/wiki/God_in_Christianity" TargetMode="External"/><Relationship Id="rId11" Type="http://schemas.openxmlformats.org/officeDocument/2006/relationships/hyperlink" Target="https://en.wikipedia.org/wiki/Holy_Spirit" TargetMode="External"/><Relationship Id="rId5" Type="http://schemas.openxmlformats.org/officeDocument/2006/relationships/hyperlink" Target="https://en.wikipedia.org/wiki/God_the_Son" TargetMode="External"/><Relationship Id="rId15" Type="http://schemas.openxmlformats.org/officeDocument/2006/relationships/hyperlink" Target="https://en.wikipedia.org/wiki/Paraclete" TargetMode="External"/><Relationship Id="rId10" Type="http://schemas.openxmlformats.org/officeDocument/2006/relationships/hyperlink" Target="https://en.wikipedia.org/wiki/Pneumatology" TargetMode="External"/><Relationship Id="rId4" Type="http://schemas.openxmlformats.org/officeDocument/2006/relationships/hyperlink" Target="https://en.wikipedia.org/wiki/God_the_Father" TargetMode="External"/><Relationship Id="rId9" Type="http://schemas.openxmlformats.org/officeDocument/2006/relationships/hyperlink" Target="https://en.wikipedia.org/wiki/Christian_theology" TargetMode="External"/><Relationship Id="rId14" Type="http://schemas.openxmlformats.org/officeDocument/2006/relationships/hyperlink" Target="https://en.wikipedia.org/wiki/Yahweh"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Nature of the Holy Spirit</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Holy Spirit series (Part 1)</a:t>
            </a:r>
          </a:p>
          <a:p>
            <a:endParaRPr lang="en-US" dirty="0"/>
          </a:p>
          <a:p>
            <a:endParaRPr lang="en-US" dirty="0" smtClean="0"/>
          </a:p>
          <a:p>
            <a:r>
              <a:rPr lang="en-US" dirty="0"/>
              <a:t> </a:t>
            </a:r>
            <a:r>
              <a:rPr lang="en-US" dirty="0" smtClean="0"/>
              <a:t>                                                  Rev Rudorwashe Ronald Shumba</a:t>
            </a:r>
            <a:endParaRPr lang="en-US" dirty="0"/>
          </a:p>
        </p:txBody>
      </p:sp>
    </p:spTree>
    <p:extLst>
      <p:ext uri="{BB962C8B-B14F-4D97-AF65-F5344CB8AC3E}">
        <p14:creationId xmlns:p14="http://schemas.microsoft.com/office/powerpoint/2010/main" val="2563710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Holy Spirit does the Works of God</a:t>
            </a:r>
          </a:p>
        </p:txBody>
      </p:sp>
      <p:sp>
        <p:nvSpPr>
          <p:cNvPr id="3" name="Content Placeholder 2"/>
          <p:cNvSpPr>
            <a:spLocks noGrp="1"/>
          </p:cNvSpPr>
          <p:nvPr>
            <p:ph idx="1"/>
          </p:nvPr>
        </p:nvSpPr>
        <p:spPr/>
        <p:txBody>
          <a:bodyPr/>
          <a:lstStyle/>
          <a:p>
            <a:pPr>
              <a:buAutoNum type="alphaUcPeriod"/>
            </a:pPr>
            <a:r>
              <a:rPr lang="en-US" dirty="0" smtClean="0"/>
              <a:t>He </a:t>
            </a:r>
            <a:r>
              <a:rPr lang="en-US" dirty="0"/>
              <a:t>is the Creator. — Genesis 1:2, 26; Job 33:4; Psalms 104:30 </a:t>
            </a:r>
            <a:endParaRPr lang="en-US" dirty="0" smtClean="0"/>
          </a:p>
          <a:p>
            <a:pPr>
              <a:buAutoNum type="alphaUcPeriod"/>
            </a:pPr>
            <a:r>
              <a:rPr lang="en-US" dirty="0" smtClean="0"/>
              <a:t>B</a:t>
            </a:r>
            <a:r>
              <a:rPr lang="en-US" dirty="0"/>
              <a:t>. He is the Giver of Eternal Life. — John 3:6; Titus 3:5  </a:t>
            </a:r>
            <a:r>
              <a:rPr lang="en-US" dirty="0" smtClean="0"/>
              <a:t>                                </a:t>
            </a:r>
            <a:r>
              <a:rPr lang="en-US" i="1" dirty="0" smtClean="0"/>
              <a:t>Note</a:t>
            </a:r>
            <a:r>
              <a:rPr lang="en-US" i="1" dirty="0"/>
              <a:t>: Salvation is: FROM the Father THROUGH the Son BY the Spirit </a:t>
            </a:r>
            <a:endParaRPr lang="en-US" i="1" dirty="0" smtClean="0"/>
          </a:p>
          <a:p>
            <a:pPr>
              <a:buAutoNum type="alphaUcPeriod"/>
            </a:pPr>
            <a:r>
              <a:rPr lang="en-US" dirty="0" smtClean="0"/>
              <a:t>C</a:t>
            </a:r>
            <a:r>
              <a:rPr lang="en-US" dirty="0"/>
              <a:t>. He is the Author of the Scriptures. — II Peter 1:21 </a:t>
            </a:r>
            <a:endParaRPr lang="en-US" dirty="0" smtClean="0"/>
          </a:p>
          <a:p>
            <a:pPr>
              <a:buAutoNum type="alphaUcPeriod"/>
            </a:pPr>
            <a:r>
              <a:rPr lang="en-US" dirty="0" smtClean="0"/>
              <a:t>D</a:t>
            </a:r>
            <a:r>
              <a:rPr lang="en-US" dirty="0"/>
              <a:t>. He is the One Who Resurrects. — Romans 8:11</a:t>
            </a:r>
          </a:p>
        </p:txBody>
      </p:sp>
    </p:spTree>
    <p:extLst>
      <p:ext uri="{BB962C8B-B14F-4D97-AF65-F5344CB8AC3E}">
        <p14:creationId xmlns:p14="http://schemas.microsoft.com/office/powerpoint/2010/main" val="2774889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Holy Spirit is Coupled with the Father and the Son</a:t>
            </a:r>
          </a:p>
        </p:txBody>
      </p:sp>
      <p:sp>
        <p:nvSpPr>
          <p:cNvPr id="3" name="Content Placeholder 2"/>
          <p:cNvSpPr>
            <a:spLocks noGrp="1"/>
          </p:cNvSpPr>
          <p:nvPr>
            <p:ph idx="1"/>
          </p:nvPr>
        </p:nvSpPr>
        <p:spPr/>
        <p:txBody>
          <a:bodyPr/>
          <a:lstStyle/>
          <a:p>
            <a:pPr>
              <a:buAutoNum type="alphaUcPeriod"/>
            </a:pPr>
            <a:r>
              <a:rPr lang="en-US" dirty="0" smtClean="0"/>
              <a:t>In </a:t>
            </a:r>
            <a:r>
              <a:rPr lang="en-US" dirty="0"/>
              <a:t>the Great Trinitarian Statement. — I John 5:7 </a:t>
            </a:r>
            <a:endParaRPr lang="en-US" dirty="0" smtClean="0"/>
          </a:p>
          <a:p>
            <a:pPr>
              <a:buAutoNum type="alphaUcPeriod"/>
            </a:pPr>
            <a:r>
              <a:rPr lang="en-US" dirty="0" smtClean="0"/>
              <a:t>In </a:t>
            </a:r>
            <a:r>
              <a:rPr lang="en-US" dirty="0"/>
              <a:t>the Great Commission. — Matthew 28:19 </a:t>
            </a:r>
            <a:endParaRPr lang="en-US" dirty="0" smtClean="0"/>
          </a:p>
          <a:p>
            <a:pPr>
              <a:buAutoNum type="alphaUcPeriod"/>
            </a:pPr>
            <a:r>
              <a:rPr lang="en-US" dirty="0" smtClean="0"/>
              <a:t>In </a:t>
            </a:r>
            <a:r>
              <a:rPr lang="en-US" dirty="0"/>
              <a:t>the Apostolic Benediction. — II Corinthians 13:14 </a:t>
            </a:r>
            <a:endParaRPr lang="en-US" dirty="0" smtClean="0"/>
          </a:p>
          <a:p>
            <a:pPr>
              <a:buAutoNum type="alphaUcPeriod"/>
            </a:pPr>
            <a:r>
              <a:rPr lang="en-US" dirty="0" smtClean="0"/>
              <a:t> </a:t>
            </a:r>
            <a:r>
              <a:rPr lang="en-US" dirty="0"/>
              <a:t>In the Administration of Spiritual Gifts. — I Corinthians 12:4-6 “…same Spirit…same Lord…Same God…”</a:t>
            </a:r>
          </a:p>
        </p:txBody>
      </p:sp>
    </p:spTree>
    <p:extLst>
      <p:ext uri="{BB962C8B-B14F-4D97-AF65-F5344CB8AC3E}">
        <p14:creationId xmlns:p14="http://schemas.microsoft.com/office/powerpoint/2010/main" val="1249286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Holy Spirit is Compared to the Old Testament Jehovah</a:t>
            </a:r>
          </a:p>
        </p:txBody>
      </p:sp>
      <p:sp>
        <p:nvSpPr>
          <p:cNvPr id="3" name="Content Placeholder 2"/>
          <p:cNvSpPr>
            <a:spLocks noGrp="1"/>
          </p:cNvSpPr>
          <p:nvPr>
            <p:ph idx="1"/>
          </p:nvPr>
        </p:nvSpPr>
        <p:spPr/>
        <p:txBody>
          <a:bodyPr/>
          <a:lstStyle/>
          <a:p>
            <a:pPr>
              <a:buAutoNum type="alphaUcPeriod"/>
            </a:pPr>
            <a:r>
              <a:rPr lang="en-US" dirty="0" smtClean="0"/>
              <a:t>The </a:t>
            </a:r>
            <a:r>
              <a:rPr lang="en-US" dirty="0"/>
              <a:t>Sender of the Prophet. Compare Isaiah 6:8-10 with Acts 28:25-27 </a:t>
            </a:r>
          </a:p>
          <a:p>
            <a:pPr>
              <a:buAutoNum type="alphaUcPeriod"/>
            </a:pPr>
            <a:r>
              <a:rPr lang="en-US" dirty="0" smtClean="0"/>
              <a:t>The </a:t>
            </a:r>
            <a:r>
              <a:rPr lang="en-US" dirty="0"/>
              <a:t>One who was Provoked. Compare Exodus 1:7 and Psalm 95:8-11 with Hebrews 3:7-9 </a:t>
            </a:r>
          </a:p>
          <a:p>
            <a:pPr>
              <a:buAutoNum type="alphaUcPeriod"/>
            </a:pPr>
            <a:r>
              <a:rPr lang="en-US" dirty="0" smtClean="0"/>
              <a:t>The </a:t>
            </a:r>
            <a:r>
              <a:rPr lang="en-US" dirty="0"/>
              <a:t>One who Anointed the Messiah. Compare Isaiah 61:1 and Luke 4:17, 18 with Acts </a:t>
            </a:r>
            <a:r>
              <a:rPr lang="en-US" dirty="0" smtClean="0"/>
              <a:t>10:38</a:t>
            </a:r>
          </a:p>
          <a:p>
            <a:pPr>
              <a:buAutoNum type="alphaUcPeriod"/>
            </a:pPr>
            <a:r>
              <a:rPr lang="en-US" dirty="0" smtClean="0"/>
              <a:t> </a:t>
            </a:r>
            <a:r>
              <a:rPr lang="en-US" dirty="0"/>
              <a:t>The Inspirer of the Prophetic Writings. Compare Jeremiah 1:9 with II Peter 1:21 </a:t>
            </a:r>
          </a:p>
          <a:p>
            <a:pPr>
              <a:buAutoNum type="alphaUcPeriod"/>
            </a:pPr>
            <a:r>
              <a:rPr lang="en-US" dirty="0" smtClean="0"/>
              <a:t>The </a:t>
            </a:r>
            <a:r>
              <a:rPr lang="en-US" dirty="0"/>
              <a:t>Giver of the New Covenant. Compare Jeremiah 31:31-34 with Hebrews 10:15-17 </a:t>
            </a:r>
          </a:p>
          <a:p>
            <a:pPr>
              <a:buAutoNum type="alphaUcPeriod"/>
            </a:pPr>
            <a:r>
              <a:rPr lang="en-US" dirty="0" smtClean="0"/>
              <a:t> The </a:t>
            </a:r>
            <a:r>
              <a:rPr lang="en-US" dirty="0"/>
              <a:t>Give of Life. Compare Genesis 2:7 with Job 33:4</a:t>
            </a:r>
          </a:p>
        </p:txBody>
      </p:sp>
    </p:spTree>
    <p:extLst>
      <p:ext uri="{BB962C8B-B14F-4D97-AF65-F5344CB8AC3E}">
        <p14:creationId xmlns:p14="http://schemas.microsoft.com/office/powerpoint/2010/main" val="1754622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932" y="0"/>
            <a:ext cx="11902068" cy="1905000"/>
          </a:xfrm>
        </p:spPr>
        <p:txBody>
          <a:bodyPr>
            <a:noAutofit/>
          </a:bodyPr>
          <a:lstStyle/>
          <a:p>
            <a:r>
              <a:rPr lang="en-US" sz="2800" b="1" dirty="0" smtClean="0"/>
              <a:t>INTRODUCTION</a:t>
            </a:r>
            <a:r>
              <a:rPr lang="en-US" sz="2800" dirty="0" smtClean="0"/>
              <a:t/>
            </a:r>
            <a:br>
              <a:rPr lang="en-US" sz="2800" dirty="0" smtClean="0"/>
            </a:br>
            <a:r>
              <a:rPr lang="en-US" sz="2800" dirty="0"/>
              <a:t/>
            </a:r>
            <a:br>
              <a:rPr lang="en-US" sz="2800" dirty="0"/>
            </a:br>
            <a:r>
              <a:rPr lang="en-US" sz="2800" dirty="0" smtClean="0"/>
              <a:t>For </a:t>
            </a:r>
            <a:r>
              <a:rPr lang="en-US" sz="2800" dirty="0"/>
              <a:t>the majority of </a:t>
            </a:r>
            <a:r>
              <a:rPr lang="en-US" sz="2800" dirty="0">
                <a:hlinkClick r:id="rId2" tooltip="Christian denomination"/>
              </a:rPr>
              <a:t>Christian denominations</a:t>
            </a:r>
            <a:r>
              <a:rPr lang="en-US" sz="2800" dirty="0"/>
              <a:t>, the </a:t>
            </a:r>
            <a:r>
              <a:rPr lang="en-US" sz="2800" b="1" dirty="0"/>
              <a:t>Holy Spirit</a:t>
            </a:r>
            <a:r>
              <a:rPr lang="en-US" sz="2800" dirty="0"/>
              <a:t>, or </a:t>
            </a:r>
            <a:r>
              <a:rPr lang="en-US" sz="2800" b="1" dirty="0"/>
              <a:t>Holy Ghost</a:t>
            </a:r>
            <a:r>
              <a:rPr lang="en-US" sz="2800" dirty="0"/>
              <a:t>, is the third person of the </a:t>
            </a:r>
            <a:r>
              <a:rPr lang="en-US" sz="2800" dirty="0">
                <a:hlinkClick r:id="rId3" tooltip="Trinity"/>
              </a:rPr>
              <a:t>Trinity</a:t>
            </a:r>
            <a:r>
              <a:rPr lang="en-US" sz="2800" dirty="0" smtClean="0"/>
              <a:t>:</a:t>
            </a:r>
            <a:r>
              <a:rPr lang="en-US" sz="2800" dirty="0"/>
              <a:t> the Triune God manifested as </a:t>
            </a:r>
            <a:r>
              <a:rPr lang="en-US" sz="2800" dirty="0">
                <a:hlinkClick r:id="rId4" tooltip="God the Father"/>
              </a:rPr>
              <a:t>God the Father</a:t>
            </a:r>
            <a:r>
              <a:rPr lang="en-US" sz="2800" dirty="0"/>
              <a:t>, </a:t>
            </a:r>
            <a:r>
              <a:rPr lang="en-US" sz="2800" dirty="0">
                <a:hlinkClick r:id="rId5" tooltip="God the Son"/>
              </a:rPr>
              <a:t>God the Son</a:t>
            </a:r>
            <a:r>
              <a:rPr lang="en-US" sz="2800" dirty="0"/>
              <a:t>, and God the </a:t>
            </a:r>
            <a:r>
              <a:rPr lang="en-US" sz="2800" dirty="0">
                <a:solidFill>
                  <a:srgbClr val="0070C0"/>
                </a:solidFill>
              </a:rPr>
              <a:t>Holy Spirit</a:t>
            </a:r>
            <a:r>
              <a:rPr lang="en-US" sz="2800" dirty="0"/>
              <a:t>; each entity itself being </a:t>
            </a:r>
            <a:r>
              <a:rPr lang="en-US" sz="2800" dirty="0">
                <a:hlinkClick r:id="rId6" tooltip="God in Christianity"/>
              </a:rPr>
              <a:t>God</a:t>
            </a:r>
            <a:r>
              <a:rPr lang="en-US" sz="2800" dirty="0" smtClean="0"/>
              <a:t>.</a:t>
            </a:r>
            <a:r>
              <a:rPr lang="en-US" sz="2800" dirty="0"/>
              <a:t> </a:t>
            </a:r>
            <a:r>
              <a:rPr lang="en-US" sz="1600" i="1" dirty="0" err="1">
                <a:hlinkClick r:id="rId7" tooltip="Nontrinitarianism"/>
              </a:rPr>
              <a:t>Nontrinitarian</a:t>
            </a:r>
            <a:r>
              <a:rPr lang="en-US" sz="1600" i="1" dirty="0"/>
              <a:t> Christians, who reject the doctrine of the Trinity, differ significantly from mainstream Christianity in </a:t>
            </a:r>
            <a:r>
              <a:rPr lang="en-US" sz="1600" i="1" dirty="0">
                <a:hlinkClick r:id="rId8" tooltip="Holy Spirit (Christian denominational variations)"/>
              </a:rPr>
              <a:t>their beliefs about the Holy Spirit</a:t>
            </a:r>
            <a:r>
              <a:rPr lang="en-US" sz="1600" i="1" dirty="0"/>
              <a:t>. </a:t>
            </a:r>
            <a:r>
              <a:rPr lang="en-US" sz="2800" dirty="0"/>
              <a:t>In </a:t>
            </a:r>
            <a:r>
              <a:rPr lang="en-US" sz="2800" dirty="0">
                <a:hlinkClick r:id="rId9" tooltip="Christian theology"/>
              </a:rPr>
              <a:t>Christian theology</a:t>
            </a:r>
            <a:r>
              <a:rPr lang="en-US" sz="2800" dirty="0"/>
              <a:t>, </a:t>
            </a:r>
            <a:r>
              <a:rPr lang="en-US" sz="2800" dirty="0">
                <a:hlinkClick r:id="rId10" tooltip="Pneumatology"/>
              </a:rPr>
              <a:t>pneumatology</a:t>
            </a:r>
            <a:r>
              <a:rPr lang="en-US" sz="2800" dirty="0"/>
              <a:t> refers to the study of the </a:t>
            </a:r>
            <a:r>
              <a:rPr lang="en-US" sz="2800" dirty="0">
                <a:hlinkClick r:id="rId11" tooltip="Holy Spirit"/>
              </a:rPr>
              <a:t>Holy Spirit</a:t>
            </a:r>
            <a:r>
              <a:rPr lang="en-US" sz="2800" dirty="0"/>
              <a:t>. Due to Christianity's historical relationship with Judaism, theologians often identify the Holy Spirit with the concept of the </a:t>
            </a:r>
            <a:r>
              <a:rPr lang="en-US" sz="2800" i="1" dirty="0" err="1">
                <a:hlinkClick r:id="rId12" tooltip="Holy Spirit in Judaism"/>
              </a:rPr>
              <a:t>Ruach</a:t>
            </a:r>
            <a:r>
              <a:rPr lang="en-US" sz="2800" i="1" dirty="0">
                <a:hlinkClick r:id="rId12" tooltip="Holy Spirit in Judaism"/>
              </a:rPr>
              <a:t> </a:t>
            </a:r>
            <a:r>
              <a:rPr lang="en-US" sz="2800" i="1" dirty="0" err="1">
                <a:hlinkClick r:id="rId12" tooltip="Holy Spirit in Judaism"/>
              </a:rPr>
              <a:t>Hakodesh</a:t>
            </a:r>
            <a:r>
              <a:rPr lang="en-US" sz="2800" dirty="0"/>
              <a:t> in Jewish scripture, in the belief Jesus (who was Jewish) was expanding upon these Jewish concepts. Similar names, and ideas, include the </a:t>
            </a:r>
            <a:r>
              <a:rPr lang="en-US" sz="2800" i="1" dirty="0" err="1">
                <a:solidFill>
                  <a:srgbClr val="FF0000"/>
                </a:solidFill>
              </a:rPr>
              <a:t>Ruach</a:t>
            </a:r>
            <a:r>
              <a:rPr lang="en-US" sz="2800" i="1" dirty="0">
                <a:solidFill>
                  <a:srgbClr val="FF0000"/>
                </a:solidFill>
              </a:rPr>
              <a:t> </a:t>
            </a:r>
            <a:r>
              <a:rPr lang="en-US" sz="2800" i="1" dirty="0">
                <a:solidFill>
                  <a:srgbClr val="FF0000"/>
                </a:solidFill>
                <a:hlinkClick r:id="rId13" tooltip="Elohim"/>
              </a:rPr>
              <a:t>Elohim</a:t>
            </a:r>
            <a:r>
              <a:rPr lang="en-US" sz="2800" dirty="0"/>
              <a:t> (Spirit of God), </a:t>
            </a:r>
            <a:r>
              <a:rPr lang="en-US" sz="2800" i="1" dirty="0" err="1">
                <a:solidFill>
                  <a:srgbClr val="FF0000"/>
                </a:solidFill>
              </a:rPr>
              <a:t>Ruach</a:t>
            </a:r>
            <a:r>
              <a:rPr lang="en-US" sz="2800" i="1" dirty="0">
                <a:solidFill>
                  <a:srgbClr val="FF0000"/>
                </a:solidFill>
              </a:rPr>
              <a:t> YHWH</a:t>
            </a:r>
            <a:r>
              <a:rPr lang="en-US" sz="2800" dirty="0"/>
              <a:t> (Spirit of </a:t>
            </a:r>
            <a:r>
              <a:rPr lang="en-US" sz="2800" dirty="0">
                <a:solidFill>
                  <a:schemeClr val="tx1"/>
                </a:solidFill>
                <a:hlinkClick r:id="rId14" tooltip="Yahweh"/>
              </a:rPr>
              <a:t>Yahweh</a:t>
            </a:r>
            <a:r>
              <a:rPr lang="en-US" sz="2800" dirty="0"/>
              <a:t>), and the </a:t>
            </a:r>
            <a:r>
              <a:rPr lang="en-US" sz="2800" i="1" dirty="0" err="1">
                <a:solidFill>
                  <a:srgbClr val="FF0000"/>
                </a:solidFill>
              </a:rPr>
              <a:t>Ruach</a:t>
            </a:r>
            <a:r>
              <a:rPr lang="en-US" sz="2800" i="1" dirty="0">
                <a:solidFill>
                  <a:srgbClr val="FF0000"/>
                </a:solidFill>
              </a:rPr>
              <a:t> </a:t>
            </a:r>
            <a:r>
              <a:rPr lang="en-US" sz="2800" i="1" dirty="0" err="1">
                <a:solidFill>
                  <a:srgbClr val="FF0000"/>
                </a:solidFill>
              </a:rPr>
              <a:t>Hakmah</a:t>
            </a:r>
            <a:r>
              <a:rPr lang="en-US" sz="2800" dirty="0"/>
              <a:t> (Spirit of Wisdom</a:t>
            </a:r>
            <a:r>
              <a:rPr lang="en-US" sz="2800" dirty="0" smtClean="0"/>
              <a:t>).</a:t>
            </a:r>
            <a:r>
              <a:rPr lang="en-US" sz="2800" dirty="0"/>
              <a:t> In the New Testament it is identified with the Spirit of Christ, the Spirit of Truth, the </a:t>
            </a:r>
            <a:r>
              <a:rPr lang="en-US" sz="2800" dirty="0" err="1">
                <a:hlinkClick r:id="rId15" tooltip="Paraclete"/>
              </a:rPr>
              <a:t>Paraclete</a:t>
            </a:r>
            <a:r>
              <a:rPr lang="en-US" sz="2800" dirty="0"/>
              <a:t> and the Holy Spirit</a:t>
            </a:r>
            <a:r>
              <a:rPr lang="en-US" sz="2800" dirty="0" smtClean="0"/>
              <a:t>.</a:t>
            </a:r>
            <a:endParaRPr lang="en-US" sz="2800" dirty="0"/>
          </a:p>
        </p:txBody>
      </p:sp>
    </p:spTree>
    <p:extLst>
      <p:ext uri="{BB962C8B-B14F-4D97-AF65-F5344CB8AC3E}">
        <p14:creationId xmlns:p14="http://schemas.microsoft.com/office/powerpoint/2010/main" val="1121307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Holy Spirit in the early church</a:t>
            </a:r>
            <a:endParaRPr lang="en-US" dirty="0"/>
          </a:p>
        </p:txBody>
      </p:sp>
      <p:sp>
        <p:nvSpPr>
          <p:cNvPr id="3" name="Content Placeholder 2"/>
          <p:cNvSpPr>
            <a:spLocks noGrp="1"/>
          </p:cNvSpPr>
          <p:nvPr>
            <p:ph idx="1"/>
          </p:nvPr>
        </p:nvSpPr>
        <p:spPr/>
        <p:txBody>
          <a:bodyPr>
            <a:normAutofit lnSpcReduction="10000"/>
          </a:bodyPr>
          <a:lstStyle/>
          <a:p>
            <a:r>
              <a:rPr lang="en-US" dirty="0" err="1" smtClean="0"/>
              <a:t>Ignatious</a:t>
            </a:r>
            <a:r>
              <a:rPr lang="en-US" dirty="0" smtClean="0"/>
              <a:t> (30-107)</a:t>
            </a:r>
          </a:p>
          <a:p>
            <a:pPr marL="0" indent="0">
              <a:buNone/>
            </a:pPr>
            <a:endParaRPr lang="en-US" dirty="0" smtClean="0"/>
          </a:p>
          <a:p>
            <a:pPr marL="0" indent="0">
              <a:buNone/>
            </a:pPr>
            <a:r>
              <a:rPr lang="en-US" dirty="0"/>
              <a:t>Since, also, there is but one unbegotten Being, God, even the Father; and one only-begotten Son, God, the Word and man; and one Comforter, the Spirit of </a:t>
            </a:r>
            <a:r>
              <a:rPr lang="en-US" dirty="0" smtClean="0"/>
              <a:t>truth…</a:t>
            </a: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i="1" dirty="0"/>
              <a:t>The Epistle of Ignatius to the Philadelphians Chapter IV.—Have but one Eucharist, etc.</a:t>
            </a:r>
            <a:endParaRPr lang="en-US" i="1" dirty="0"/>
          </a:p>
        </p:txBody>
      </p:sp>
    </p:spTree>
    <p:extLst>
      <p:ext uri="{BB962C8B-B14F-4D97-AF65-F5344CB8AC3E}">
        <p14:creationId xmlns:p14="http://schemas.microsoft.com/office/powerpoint/2010/main" val="1718161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Tertullian (145-220)</a:t>
            </a:r>
          </a:p>
          <a:p>
            <a:pPr marL="0" indent="0">
              <a:buNone/>
            </a:pPr>
            <a:r>
              <a:rPr lang="en-US" dirty="0"/>
              <a:t>If the Holy Ghost took upon Himself so great a concern for our instruction, that we might know from what everything was produced, would He not in like manner have kept us well informed about both the heaven and the earth, by indicating to us what it was that He made them of, if their original consisted of any material substance, so that the more He seemed to have made them of nothing, the less in fact was there as yet made, from which He could appear to have made them</a:t>
            </a:r>
            <a:r>
              <a:rPr lang="en-US" dirty="0" smtClean="0"/>
              <a:t>?</a:t>
            </a:r>
          </a:p>
          <a:p>
            <a:pPr marL="0" indent="0">
              <a:buNone/>
            </a:pPr>
            <a:endParaRPr lang="en-US" dirty="0"/>
          </a:p>
          <a:p>
            <a:pPr marL="0" indent="0">
              <a:buNone/>
            </a:pPr>
            <a:endParaRPr lang="en-US" dirty="0" smtClean="0"/>
          </a:p>
          <a:p>
            <a:pPr marL="0" indent="0">
              <a:buNone/>
            </a:pPr>
            <a:endParaRPr lang="en-US" dirty="0"/>
          </a:p>
          <a:p>
            <a:pPr marL="0" indent="0">
              <a:buNone/>
            </a:pPr>
            <a:r>
              <a:rPr lang="en-US" i="1" dirty="0"/>
              <a:t>Against </a:t>
            </a:r>
            <a:r>
              <a:rPr lang="en-US" i="1" dirty="0" err="1"/>
              <a:t>Hermogenes</a:t>
            </a:r>
            <a:r>
              <a:rPr lang="en-US" i="1" dirty="0"/>
              <a:t>. Chapter XXII.—This Conclusion Confirmed by the Usage of Holy Scripture in Its History of the Creation. </a:t>
            </a:r>
            <a:r>
              <a:rPr lang="en-US" i="1" dirty="0" err="1"/>
              <a:t>Hermogenes</a:t>
            </a:r>
            <a:r>
              <a:rPr lang="en-US" i="1" dirty="0"/>
              <a:t> in Danger of the Woe Pronounced Against Adding to Scripture</a:t>
            </a:r>
            <a:endParaRPr lang="en-US" i="1" dirty="0" smtClean="0"/>
          </a:p>
          <a:p>
            <a:pPr marL="0" indent="0">
              <a:buNone/>
            </a:pPr>
            <a:endParaRPr lang="en-US" dirty="0"/>
          </a:p>
        </p:txBody>
      </p:sp>
      <p:sp>
        <p:nvSpPr>
          <p:cNvPr id="4" name="Title 1"/>
          <p:cNvSpPr>
            <a:spLocks noGrp="1"/>
          </p:cNvSpPr>
          <p:nvPr>
            <p:ph type="title"/>
          </p:nvPr>
        </p:nvSpPr>
        <p:spPr/>
        <p:txBody>
          <a:bodyPr/>
          <a:lstStyle/>
          <a:p>
            <a:r>
              <a:rPr lang="en-US" dirty="0" smtClean="0"/>
              <a:t>Holy Spirit in the early church</a:t>
            </a:r>
            <a:endParaRPr lang="en-US" dirty="0"/>
          </a:p>
        </p:txBody>
      </p:sp>
    </p:spTree>
    <p:extLst>
      <p:ext uri="{BB962C8B-B14F-4D97-AF65-F5344CB8AC3E}">
        <p14:creationId xmlns:p14="http://schemas.microsoft.com/office/powerpoint/2010/main" val="129960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463040"/>
            <a:ext cx="8915400" cy="5394960"/>
          </a:xfrm>
        </p:spPr>
        <p:txBody>
          <a:bodyPr>
            <a:normAutofit lnSpcReduction="10000"/>
          </a:bodyPr>
          <a:lstStyle/>
          <a:p>
            <a:r>
              <a:rPr lang="en-US" i="1" dirty="0" err="1"/>
              <a:t>Symbolum</a:t>
            </a:r>
            <a:r>
              <a:rPr lang="en-US" i="1" dirty="0"/>
              <a:t> </a:t>
            </a:r>
            <a:r>
              <a:rPr lang="en-US" i="1" dirty="0" err="1" smtClean="0"/>
              <a:t>Apostolorum</a:t>
            </a:r>
            <a:endParaRPr lang="en-US" i="1" dirty="0" smtClean="0"/>
          </a:p>
          <a:p>
            <a:pPr marL="0" indent="0">
              <a:buNone/>
            </a:pPr>
            <a:endParaRPr lang="en-US" i="1" dirty="0"/>
          </a:p>
          <a:p>
            <a:r>
              <a:rPr lang="en-US" dirty="0" smtClean="0"/>
              <a:t>Believed that each of the the 12 apostles contributed one article in the creed. So it is dated as far back as the origin of the church.</a:t>
            </a:r>
          </a:p>
          <a:p>
            <a:endParaRPr lang="en-US" dirty="0"/>
          </a:p>
          <a:p>
            <a:pPr marL="0" indent="0">
              <a:buNone/>
            </a:pPr>
            <a:r>
              <a:rPr lang="en-US" dirty="0" smtClean="0"/>
              <a:t>1.	 </a:t>
            </a:r>
            <a:r>
              <a:rPr lang="en-US" dirty="0"/>
              <a:t>I believe in God the Father almighty, creator of heaven and earth.</a:t>
            </a:r>
            <a:br>
              <a:rPr lang="en-US" dirty="0"/>
            </a:br>
            <a:r>
              <a:rPr lang="en-US" dirty="0" smtClean="0"/>
              <a:t>2.	I </a:t>
            </a:r>
            <a:r>
              <a:rPr lang="en-US" dirty="0"/>
              <a:t>believe in Jesus Christ, his only Son, our Lord.</a:t>
            </a:r>
            <a:br>
              <a:rPr lang="en-US" dirty="0"/>
            </a:br>
            <a:r>
              <a:rPr lang="en-US" dirty="0"/>
              <a:t>3</a:t>
            </a:r>
            <a:r>
              <a:rPr lang="en-US" dirty="0" smtClean="0"/>
              <a:t>.	He </a:t>
            </a:r>
            <a:r>
              <a:rPr lang="en-US" dirty="0"/>
              <a:t>was conceived by the power of the Holy Spirit and born of the Virgin Mary.</a:t>
            </a:r>
            <a:br>
              <a:rPr lang="en-US" dirty="0"/>
            </a:br>
            <a:r>
              <a:rPr lang="en-US" dirty="0"/>
              <a:t>4</a:t>
            </a:r>
            <a:r>
              <a:rPr lang="en-US" dirty="0" smtClean="0"/>
              <a:t>.	Under </a:t>
            </a:r>
            <a:r>
              <a:rPr lang="en-US" dirty="0"/>
              <a:t>Pontius Pilate, He was crucified, died, and was buried.</a:t>
            </a:r>
            <a:br>
              <a:rPr lang="en-US" dirty="0"/>
            </a:br>
            <a:r>
              <a:rPr lang="en-US" dirty="0"/>
              <a:t>5</a:t>
            </a:r>
            <a:r>
              <a:rPr lang="en-US" dirty="0" smtClean="0"/>
              <a:t>.	He </a:t>
            </a:r>
            <a:r>
              <a:rPr lang="en-US" dirty="0"/>
              <a:t>descended to the dead. On the third day he rose again.</a:t>
            </a:r>
            <a:br>
              <a:rPr lang="en-US" dirty="0"/>
            </a:br>
            <a:r>
              <a:rPr lang="en-US" dirty="0"/>
              <a:t>6</a:t>
            </a:r>
            <a:r>
              <a:rPr lang="en-US" dirty="0" smtClean="0"/>
              <a:t>.	He </a:t>
            </a:r>
            <a:r>
              <a:rPr lang="en-US" dirty="0"/>
              <a:t>ascended into heaven and is seated at the right hand of the Father.</a:t>
            </a:r>
            <a:br>
              <a:rPr lang="en-US" dirty="0"/>
            </a:br>
            <a:r>
              <a:rPr lang="en-US" dirty="0"/>
              <a:t>7</a:t>
            </a:r>
            <a:r>
              <a:rPr lang="en-US" dirty="0" smtClean="0"/>
              <a:t>.	He </a:t>
            </a:r>
            <a:r>
              <a:rPr lang="en-US" dirty="0"/>
              <a:t>will come again to judge the living and the dead.</a:t>
            </a:r>
            <a:br>
              <a:rPr lang="en-US" dirty="0"/>
            </a:br>
            <a:r>
              <a:rPr lang="en-US" sz="2400" b="1" dirty="0"/>
              <a:t>8</a:t>
            </a:r>
            <a:r>
              <a:rPr lang="en-US" sz="2400" b="1" dirty="0" smtClean="0"/>
              <a:t>.	I </a:t>
            </a:r>
            <a:r>
              <a:rPr lang="en-US" sz="2400" b="1" dirty="0"/>
              <a:t>believe in the Holy </a:t>
            </a:r>
            <a:r>
              <a:rPr lang="en-US" sz="2400" b="1" dirty="0" smtClean="0"/>
              <a:t>Spirit,</a:t>
            </a:r>
            <a:r>
              <a:rPr lang="en-US" dirty="0" smtClean="0"/>
              <a:t/>
            </a:r>
            <a:br>
              <a:rPr lang="en-US" dirty="0" smtClean="0"/>
            </a:br>
            <a:r>
              <a:rPr lang="en-US" dirty="0" smtClean="0"/>
              <a:t>9.	the holy Catholic Church, the communion of saints,</a:t>
            </a:r>
            <a:br>
              <a:rPr lang="en-US" dirty="0" smtClean="0"/>
            </a:br>
            <a:r>
              <a:rPr lang="en-US" dirty="0" smtClean="0"/>
              <a:t>10.	the forgiveness of sins,</a:t>
            </a:r>
            <a:br>
              <a:rPr lang="en-US" dirty="0" smtClean="0"/>
            </a:br>
            <a:r>
              <a:rPr lang="en-US" dirty="0" smtClean="0"/>
              <a:t>11.	the resurrection of the body,</a:t>
            </a:r>
            <a:br>
              <a:rPr lang="en-US" dirty="0" smtClean="0"/>
            </a:br>
            <a:r>
              <a:rPr lang="en-US" dirty="0" smtClean="0"/>
              <a:t>12.	and the life everlasting.</a:t>
            </a:r>
          </a:p>
          <a:p>
            <a:pPr marL="0" indent="0">
              <a:buNone/>
            </a:pPr>
            <a:endParaRPr lang="en-US" dirty="0"/>
          </a:p>
        </p:txBody>
      </p:sp>
      <p:sp>
        <p:nvSpPr>
          <p:cNvPr id="4" name="Title 1"/>
          <p:cNvSpPr>
            <a:spLocks noGrp="1"/>
          </p:cNvSpPr>
          <p:nvPr>
            <p:ph type="title"/>
          </p:nvPr>
        </p:nvSpPr>
        <p:spPr/>
        <p:txBody>
          <a:bodyPr/>
          <a:lstStyle/>
          <a:p>
            <a:r>
              <a:rPr lang="en-US" dirty="0" smtClean="0"/>
              <a:t>Holy Spirit in the early church</a:t>
            </a:r>
            <a:endParaRPr lang="en-US" dirty="0"/>
          </a:p>
        </p:txBody>
      </p:sp>
    </p:spTree>
    <p:extLst>
      <p:ext uri="{BB962C8B-B14F-4D97-AF65-F5344CB8AC3E}">
        <p14:creationId xmlns:p14="http://schemas.microsoft.com/office/powerpoint/2010/main" val="1398843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827" y="1434904"/>
            <a:ext cx="10970040" cy="4797083"/>
          </a:xfrm>
        </p:spPr>
        <p:txBody>
          <a:bodyPr/>
          <a:lstStyle/>
          <a:p>
            <a:pPr marL="0" indent="0">
              <a:lnSpc>
                <a:spcPct val="150000"/>
              </a:lnSpc>
              <a:buNone/>
            </a:pPr>
            <a:r>
              <a:rPr lang="en-US" dirty="0"/>
              <a:t>The Bible teaches the Holy Spirit to be the Third Person of the Trinity. This does not mean He is a lesser Being than God the Father of God the Son, for the Biblical doctrine of the Trinity asserts One in essence — manifested in three distinct Persons. The Holy Spirit is co-equal, co-eternal, and co-essential with the Father and the Son. He is God. Because the Scriptures invariably place Him third in the list of Persons in the Godhead, we use the term “The Third Person of the Trinity.” There are a number of excellent Scriptural proofs for the deity of the Holy Spirit:</a:t>
            </a:r>
          </a:p>
        </p:txBody>
      </p:sp>
    </p:spTree>
    <p:extLst>
      <p:ext uri="{BB962C8B-B14F-4D97-AF65-F5344CB8AC3E}">
        <p14:creationId xmlns:p14="http://schemas.microsoft.com/office/powerpoint/2010/main" val="792623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Holy Spirit is called “God”</a:t>
            </a:r>
          </a:p>
        </p:txBody>
      </p:sp>
      <p:sp>
        <p:nvSpPr>
          <p:cNvPr id="3" name="Content Placeholder 2"/>
          <p:cNvSpPr>
            <a:spLocks noGrp="1"/>
          </p:cNvSpPr>
          <p:nvPr>
            <p:ph idx="1"/>
          </p:nvPr>
        </p:nvSpPr>
        <p:spPr/>
        <p:txBody>
          <a:bodyPr/>
          <a:lstStyle/>
          <a:p>
            <a:pPr>
              <a:buAutoNum type="alphaUcPeriod"/>
            </a:pPr>
            <a:r>
              <a:rPr lang="en-US" dirty="0" smtClean="0"/>
              <a:t>“</a:t>
            </a:r>
            <a:r>
              <a:rPr lang="en-US" dirty="0"/>
              <a:t>The Lord is that Spirit” — II Corinthians 3:17 </a:t>
            </a:r>
            <a:endParaRPr lang="en-US" dirty="0" smtClean="0"/>
          </a:p>
          <a:p>
            <a:pPr>
              <a:buAutoNum type="alphaUcPeriod"/>
            </a:pPr>
            <a:endParaRPr lang="en-US" dirty="0"/>
          </a:p>
          <a:p>
            <a:pPr>
              <a:buAutoNum type="alphaUcPeriod"/>
            </a:pPr>
            <a:r>
              <a:rPr lang="en-US" dirty="0" smtClean="0"/>
              <a:t>B</a:t>
            </a:r>
            <a:r>
              <a:rPr lang="en-US" dirty="0"/>
              <a:t>. The Account of Ananias and Sapphire. — Acts 5:3-4 A comparison of the 2 verse is interesting: verse 3 — “…to lie to the Holy Ghost…” Verse 4 — “…thou hast not lied unto men, but unto God.”</a:t>
            </a:r>
          </a:p>
        </p:txBody>
      </p:sp>
    </p:spTree>
    <p:extLst>
      <p:ext uri="{BB962C8B-B14F-4D97-AF65-F5344CB8AC3E}">
        <p14:creationId xmlns:p14="http://schemas.microsoft.com/office/powerpoint/2010/main" val="2552919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Holy Spirit Exhibits Divine Attributes</a:t>
            </a:r>
          </a:p>
        </p:txBody>
      </p:sp>
      <p:sp>
        <p:nvSpPr>
          <p:cNvPr id="3" name="Content Placeholder 2"/>
          <p:cNvSpPr>
            <a:spLocks noGrp="1"/>
          </p:cNvSpPr>
          <p:nvPr>
            <p:ph idx="1"/>
          </p:nvPr>
        </p:nvSpPr>
        <p:spPr/>
        <p:txBody>
          <a:bodyPr/>
          <a:lstStyle/>
          <a:p>
            <a:pPr marL="0" indent="0">
              <a:buNone/>
            </a:pPr>
            <a:r>
              <a:rPr lang="en-US" dirty="0"/>
              <a:t>The natural attributes of God can only belong to God. A number of Scriptures show the Holy Spirit possesses these attributes, along with the communicable attributes of God, thus demonstrating Him to be God.</a:t>
            </a:r>
          </a:p>
        </p:txBody>
      </p:sp>
    </p:spTree>
    <p:extLst>
      <p:ext uri="{BB962C8B-B14F-4D97-AF65-F5344CB8AC3E}">
        <p14:creationId xmlns:p14="http://schemas.microsoft.com/office/powerpoint/2010/main" val="2534923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Attributes of God in The Holy Spirit</a:t>
            </a:r>
            <a:endParaRPr lang="en-US" dirty="0"/>
          </a:p>
        </p:txBody>
      </p:sp>
      <p:sp>
        <p:nvSpPr>
          <p:cNvPr id="3" name="Content Placeholder 2"/>
          <p:cNvSpPr>
            <a:spLocks noGrp="1"/>
          </p:cNvSpPr>
          <p:nvPr>
            <p:ph idx="1"/>
          </p:nvPr>
        </p:nvSpPr>
        <p:spPr/>
        <p:txBody>
          <a:bodyPr>
            <a:normAutofit fontScale="92500" lnSpcReduction="10000"/>
          </a:bodyPr>
          <a:lstStyle/>
          <a:p>
            <a:pPr>
              <a:buAutoNum type="alphaUcPeriod"/>
            </a:pPr>
            <a:r>
              <a:rPr lang="en-US" dirty="0" smtClean="0"/>
              <a:t>Life</a:t>
            </a:r>
            <a:r>
              <a:rPr lang="en-US" dirty="0"/>
              <a:t>. — Romans 8:2 </a:t>
            </a:r>
            <a:endParaRPr lang="en-US" dirty="0" smtClean="0"/>
          </a:p>
          <a:p>
            <a:pPr>
              <a:buAutoNum type="alphaUcPeriod"/>
            </a:pPr>
            <a:r>
              <a:rPr lang="en-US" dirty="0" smtClean="0"/>
              <a:t>B</a:t>
            </a:r>
            <a:r>
              <a:rPr lang="en-US" dirty="0"/>
              <a:t>. Eternality. — Hebrews 9:14 </a:t>
            </a:r>
            <a:endParaRPr lang="en-US" dirty="0" smtClean="0"/>
          </a:p>
          <a:p>
            <a:pPr>
              <a:buAutoNum type="alphaUcPeriod"/>
            </a:pPr>
            <a:r>
              <a:rPr lang="en-US" dirty="0" smtClean="0"/>
              <a:t>C</a:t>
            </a:r>
            <a:r>
              <a:rPr lang="en-US" dirty="0"/>
              <a:t>. Omnipresence. — Psalm 139:7 </a:t>
            </a:r>
            <a:endParaRPr lang="en-US" dirty="0" smtClean="0"/>
          </a:p>
          <a:p>
            <a:pPr>
              <a:buAutoNum type="alphaUcPeriod"/>
            </a:pPr>
            <a:r>
              <a:rPr lang="en-US" dirty="0" smtClean="0"/>
              <a:t>D</a:t>
            </a:r>
            <a:r>
              <a:rPr lang="en-US" dirty="0"/>
              <a:t>. Omnipotence. — Luke 1:35 </a:t>
            </a:r>
            <a:endParaRPr lang="en-US" dirty="0" smtClean="0"/>
          </a:p>
          <a:p>
            <a:pPr>
              <a:buAutoNum type="alphaUcPeriod"/>
            </a:pPr>
            <a:r>
              <a:rPr lang="en-US" dirty="0" smtClean="0"/>
              <a:t>E</a:t>
            </a:r>
            <a:r>
              <a:rPr lang="en-US" dirty="0"/>
              <a:t>. Omniscience. — John 14:26; 16:13, 14; I Corinthians 2:10, 11; Isaiah 40:12, 13 </a:t>
            </a:r>
            <a:endParaRPr lang="en-US" dirty="0" smtClean="0"/>
          </a:p>
          <a:p>
            <a:pPr>
              <a:buAutoNum type="alphaUcPeriod"/>
            </a:pPr>
            <a:r>
              <a:rPr lang="en-US" dirty="0" smtClean="0"/>
              <a:t>F</a:t>
            </a:r>
            <a:r>
              <a:rPr lang="en-US" dirty="0"/>
              <a:t>. Truth. — John 15:26; 16:13 </a:t>
            </a:r>
            <a:endParaRPr lang="en-US" dirty="0" smtClean="0"/>
          </a:p>
          <a:p>
            <a:pPr>
              <a:buAutoNum type="alphaUcPeriod"/>
            </a:pPr>
            <a:r>
              <a:rPr lang="en-US" dirty="0" smtClean="0"/>
              <a:t>G</a:t>
            </a:r>
            <a:r>
              <a:rPr lang="en-US" dirty="0"/>
              <a:t>. Holiness. — Ephesians 1:13; 4:30 </a:t>
            </a:r>
            <a:endParaRPr lang="en-US" dirty="0" smtClean="0"/>
          </a:p>
          <a:p>
            <a:pPr marL="0" indent="0">
              <a:buNone/>
            </a:pPr>
            <a:r>
              <a:rPr lang="en-US" i="1" dirty="0" smtClean="0"/>
              <a:t>Note</a:t>
            </a:r>
            <a:r>
              <a:rPr lang="en-US" i="1" dirty="0"/>
              <a:t>: Whenever the Bible uses a lower case “h” in “holy” Spirit, it is referring to His character — when it uses an upper case “h”, it is referring to His title as the Holy Spirit. </a:t>
            </a:r>
            <a:endParaRPr lang="en-US" i="1" dirty="0" smtClean="0"/>
          </a:p>
          <a:p>
            <a:pPr marL="0" indent="0">
              <a:buNone/>
            </a:pPr>
            <a:r>
              <a:rPr lang="en-US" dirty="0" smtClean="0">
                <a:solidFill>
                  <a:schemeClr val="accent1">
                    <a:lumMod val="75000"/>
                  </a:schemeClr>
                </a:solidFill>
              </a:rPr>
              <a:t>H. </a:t>
            </a:r>
            <a:r>
              <a:rPr lang="en-US" dirty="0"/>
              <a:t>Love. — Romans 15:30</a:t>
            </a:r>
          </a:p>
        </p:txBody>
      </p:sp>
    </p:spTree>
    <p:extLst>
      <p:ext uri="{BB962C8B-B14F-4D97-AF65-F5344CB8AC3E}">
        <p14:creationId xmlns:p14="http://schemas.microsoft.com/office/powerpoint/2010/main" val="414679039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112</TotalTime>
  <Words>847</Words>
  <Application>Microsoft Office PowerPoint</Application>
  <PresentationFormat>Widescreen</PresentationFormat>
  <Paragraphs>62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Wisp</vt:lpstr>
      <vt:lpstr>The Nature of the Holy Spirit</vt:lpstr>
      <vt:lpstr>INTRODUCTION  For the majority of Christian denominations, the Holy Spirit, or Holy Ghost, is the third person of the Trinity: the Triune God manifested as God the Father, God the Son, and God the Holy Spirit; each entity itself being God. Nontrinitarian Christians, who reject the doctrine of the Trinity, differ significantly from mainstream Christianity in their beliefs about the Holy Spirit. In Christian theology, pneumatology refers to the study of the Holy Spirit. Due to Christianity's historical relationship with Judaism, theologians often identify the Holy Spirit with the concept of the Ruach Hakodesh in Jewish scripture, in the belief Jesus (who was Jewish) was expanding upon these Jewish concepts. Similar names, and ideas, include the Ruach Elohim (Spirit of God), Ruach YHWH (Spirit of Yahweh), and the Ruach Hakmah (Spirit of Wisdom). In the New Testament it is identified with the Spirit of Christ, the Spirit of Truth, the Paraclete and the Holy Spirit.</vt:lpstr>
      <vt:lpstr>Holy Spirit in the early church</vt:lpstr>
      <vt:lpstr>Holy Spirit in the early church</vt:lpstr>
      <vt:lpstr>Holy Spirit in the early church</vt:lpstr>
      <vt:lpstr>PowerPoint Presentation</vt:lpstr>
      <vt:lpstr>The Holy Spirit is called “God”</vt:lpstr>
      <vt:lpstr>The Holy Spirit Exhibits Divine Attributes</vt:lpstr>
      <vt:lpstr>Attributes of God in The Holy Spirit</vt:lpstr>
      <vt:lpstr>The Holy Spirit does the Works of God</vt:lpstr>
      <vt:lpstr>The Holy Spirit is Coupled with the Father and the Son</vt:lpstr>
      <vt:lpstr>The Holy Spirit is Compared to the Old Testament Jehovah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Nature of the Holy Spirit</dc:title>
  <dc:creator>Mutakanyi</dc:creator>
  <cp:lastModifiedBy>Mutakanyi</cp:lastModifiedBy>
  <cp:revision>8</cp:revision>
  <dcterms:created xsi:type="dcterms:W3CDTF">2020-05-24T02:36:01Z</dcterms:created>
  <dcterms:modified xsi:type="dcterms:W3CDTF">2020-05-24T04:28:30Z</dcterms:modified>
</cp:coreProperties>
</file>